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6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44"/>
    <a:srgbClr val="F09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5711E-7AA2-44DB-B600-1FDB7795272D}" type="datetimeFigureOut">
              <a:rPr lang="zh-CN" altLang="en-US" smtClean="0"/>
              <a:pPr/>
              <a:t>2020/12/16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330D-8EEF-486D-A8A6-578132BD3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D018ACF7-992F-4374-8236-0B0481B5E5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9636"/>
            <a:ext cx="3217843" cy="739123"/>
          </a:xfrm>
          <a:prstGeom prst="rect">
            <a:avLst/>
          </a:prstGeom>
        </p:spPr>
      </p:pic>
      <p:sp>
        <p:nvSpPr>
          <p:cNvPr id="12" name="矩形: 圆角 11">
            <a:extLst>
              <a:ext uri="{FF2B5EF4-FFF2-40B4-BE49-F238E27FC236}">
                <a16:creationId xmlns:a16="http://schemas.microsoft.com/office/drawing/2014/main" xmlns="" id="{3686721D-9A85-48CB-B032-AFA56BBD88D1}"/>
              </a:ext>
            </a:extLst>
          </p:cNvPr>
          <p:cNvSpPr/>
          <p:nvPr/>
        </p:nvSpPr>
        <p:spPr>
          <a:xfrm>
            <a:off x="3599892" y="2742361"/>
            <a:ext cx="1944216" cy="689336"/>
          </a:xfrm>
          <a:prstGeom prst="roundRect">
            <a:avLst/>
          </a:prstGeom>
          <a:solidFill>
            <a:srgbClr val="009944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092A2"/>
              </a:solidFill>
            </a:endParaRPr>
          </a:p>
        </p:txBody>
      </p:sp>
      <p:sp>
        <p:nvSpPr>
          <p:cNvPr id="13" name="副标题 2">
            <a:extLst>
              <a:ext uri="{FF2B5EF4-FFF2-40B4-BE49-F238E27FC236}">
                <a16:creationId xmlns:a16="http://schemas.microsoft.com/office/drawing/2014/main" xmlns="" id="{3115173E-FD0F-4E91-A1EC-3A3A949C945F}"/>
              </a:ext>
            </a:extLst>
          </p:cNvPr>
          <p:cNvSpPr txBox="1">
            <a:spLocks/>
          </p:cNvSpPr>
          <p:nvPr/>
        </p:nvSpPr>
        <p:spPr>
          <a:xfrm>
            <a:off x="1407604" y="2742361"/>
            <a:ext cx="6400800" cy="689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认识数</a:t>
            </a:r>
          </a:p>
        </p:txBody>
      </p:sp>
      <p:sp>
        <p:nvSpPr>
          <p:cNvPr id="15" name="副标题 2">
            <a:extLst>
              <a:ext uri="{FF2B5EF4-FFF2-40B4-BE49-F238E27FC236}">
                <a16:creationId xmlns:a16="http://schemas.microsoft.com/office/drawing/2014/main" xmlns="" id="{7FFB5D54-A8DA-45F9-A681-F1DEEFCFD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4" y="3798160"/>
            <a:ext cx="9144000" cy="1143008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（对应练习册</a:t>
            </a:r>
            <a:r>
              <a:rPr lang="en-US" altLang="zh-CN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BRONZE1-1</a:t>
            </a:r>
            <a:r>
              <a:rPr lang="zh-CN" altLang="en-US" sz="3600" dirty="0">
                <a:solidFill>
                  <a:srgbClr val="009944"/>
                </a:solidFill>
                <a:latin typeface="楷体" pitchFamily="49" charset="-122"/>
                <a:ea typeface="楷体" pitchFamily="49" charset="-122"/>
              </a:rPr>
              <a:t>）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xmlns="" id="{DC66F852-1AC7-4C52-AF35-12F20C856AF2}"/>
              </a:ext>
            </a:extLst>
          </p:cNvPr>
          <p:cNvSpPr txBox="1"/>
          <p:nvPr/>
        </p:nvSpPr>
        <p:spPr>
          <a:xfrm>
            <a:off x="7044249" y="414531"/>
            <a:ext cx="1800493" cy="369332"/>
          </a:xfrm>
          <a:prstGeom prst="rect">
            <a:avLst/>
          </a:prstGeom>
          <a:solidFill>
            <a:srgbClr val="009944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王晓辉老师提供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90465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导入</a:t>
            </a:r>
            <a:endParaRPr lang="en-US" altLang="zh-CN" sz="1600" b="1" dirty="0">
              <a:solidFill>
                <a:srgbClr val="0099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教师出示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条小鱼，问幼儿是什么？有几条？再增加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个，问现在是几条？（图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1-1-1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活动过程</a:t>
            </a:r>
            <a:endParaRPr lang="en-US" altLang="zh-CN" sz="1600" b="1" dirty="0">
              <a:solidFill>
                <a:srgbClr val="0099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数数。教师再出示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只小猫，问幼儿有几只小猫？ 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1-1-2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）。再问，小猫和小鱼哪个数量多？（不一样多）。又来了一只小猫，现在数量一样多吗？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（一样多）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连线。下面请小朋友完成一个任务，把数量一样多的用线连起来。 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1-1-3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）。小猫是几个？小鱼是几个？一样多吗？（一样多），用线连起来。请注意连接两个圆点。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下面老师这里还有一幅图，需要连线，哪位小朋友帮老师完成，请举手。 （图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1-1-4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circleNumDbPlai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没关系，没有叫到的小朋友，老师这里还有一幅图，哪位小朋友还没有连过线，请举手。 （图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1-1-5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68045" y="2623506"/>
            <a:ext cx="2032913" cy="1355276"/>
          </a:xfrm>
        </p:spPr>
      </p:pic>
      <p:pic>
        <p:nvPicPr>
          <p:cNvPr id="5" name="内容占位符 3" descr="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2623506"/>
            <a:ext cx="2032913" cy="1355276"/>
          </a:xfrm>
          <a:prstGeom prst="rect">
            <a:avLst/>
          </a:prstGeom>
        </p:spPr>
      </p:pic>
      <p:pic>
        <p:nvPicPr>
          <p:cNvPr id="6" name="内容占位符 3" descr="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228" y="2649788"/>
            <a:ext cx="2032913" cy="1355276"/>
          </a:xfrm>
          <a:prstGeom prst="rect">
            <a:avLst/>
          </a:prstGeom>
        </p:spPr>
      </p:pic>
      <p:sp>
        <p:nvSpPr>
          <p:cNvPr id="7" name="直角三角形 6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1-1-1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xmlns="" id="{D6E48A60-A621-464E-AEBE-3AC5E37B3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猫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1934" y="3960825"/>
            <a:ext cx="1000132" cy="1311313"/>
          </a:xfrm>
        </p:spPr>
      </p:pic>
      <p:pic>
        <p:nvPicPr>
          <p:cNvPr id="5" name="内容占位符 3" descr="猫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3960825"/>
            <a:ext cx="1000132" cy="1311313"/>
          </a:xfrm>
          <a:prstGeom prst="rect">
            <a:avLst/>
          </a:prstGeom>
        </p:spPr>
      </p:pic>
      <p:pic>
        <p:nvPicPr>
          <p:cNvPr id="9" name="内容占位符 3" descr="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8045" y="1628800"/>
            <a:ext cx="2032913" cy="1355276"/>
          </a:xfrm>
          <a:prstGeom prst="rect">
            <a:avLst/>
          </a:prstGeom>
        </p:spPr>
      </p:pic>
      <p:pic>
        <p:nvPicPr>
          <p:cNvPr id="10" name="内容占位符 3" descr="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628800"/>
            <a:ext cx="2032913" cy="1355276"/>
          </a:xfrm>
          <a:prstGeom prst="rect">
            <a:avLst/>
          </a:prstGeom>
        </p:spPr>
      </p:pic>
      <p:pic>
        <p:nvPicPr>
          <p:cNvPr id="11" name="内容占位符 3" descr="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228" y="1655082"/>
            <a:ext cx="2032913" cy="1355276"/>
          </a:xfrm>
          <a:prstGeom prst="rect">
            <a:avLst/>
          </a:prstGeom>
        </p:spPr>
      </p:pic>
      <p:pic>
        <p:nvPicPr>
          <p:cNvPr id="12" name="内容占位符 3" descr="猫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3960825"/>
            <a:ext cx="1000132" cy="1311313"/>
          </a:xfrm>
          <a:prstGeom prst="rect">
            <a:avLst/>
          </a:prstGeom>
        </p:spPr>
      </p:pic>
      <p:sp>
        <p:nvSpPr>
          <p:cNvPr id="13" name="直角三角形 12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1-1-2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27CACD68-0FFD-4DC7-87B1-1C5DEE37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猫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29322" y="2437988"/>
            <a:ext cx="738052" cy="967689"/>
          </a:xfrm>
        </p:spPr>
      </p:pic>
      <p:pic>
        <p:nvPicPr>
          <p:cNvPr id="5" name="内容占位符 3" descr="猫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2437988"/>
            <a:ext cx="738052" cy="967689"/>
          </a:xfrm>
          <a:prstGeom prst="rect">
            <a:avLst/>
          </a:prstGeom>
        </p:spPr>
      </p:pic>
      <p:pic>
        <p:nvPicPr>
          <p:cNvPr id="9" name="内容占位符 3" descr="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2437988"/>
            <a:ext cx="1285883" cy="857256"/>
          </a:xfrm>
          <a:prstGeom prst="rect">
            <a:avLst/>
          </a:prstGeom>
        </p:spPr>
      </p:pic>
      <p:pic>
        <p:nvPicPr>
          <p:cNvPr id="10" name="内容占位符 3" descr="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2437988"/>
            <a:ext cx="1285883" cy="857256"/>
          </a:xfrm>
          <a:prstGeom prst="rect">
            <a:avLst/>
          </a:prstGeom>
        </p:spPr>
      </p:pic>
      <p:pic>
        <p:nvPicPr>
          <p:cNvPr id="11" name="内容占位符 3" descr="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437988"/>
            <a:ext cx="1285883" cy="857256"/>
          </a:xfrm>
          <a:prstGeom prst="rect">
            <a:avLst/>
          </a:prstGeom>
        </p:spPr>
      </p:pic>
      <p:pic>
        <p:nvPicPr>
          <p:cNvPr id="8" name="内容占位符 3" descr="猫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2437988"/>
            <a:ext cx="738052" cy="967689"/>
          </a:xfrm>
          <a:prstGeom prst="rect">
            <a:avLst/>
          </a:prstGeom>
        </p:spPr>
      </p:pic>
      <p:sp>
        <p:nvSpPr>
          <p:cNvPr id="12" name="椭圆 11"/>
          <p:cNvSpPr/>
          <p:nvPr/>
        </p:nvSpPr>
        <p:spPr>
          <a:xfrm>
            <a:off x="3857620" y="286661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357818" y="286661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 descr="鱼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728" y="3795310"/>
            <a:ext cx="1178727" cy="785818"/>
          </a:xfrm>
          <a:prstGeom prst="rect">
            <a:avLst/>
          </a:prstGeom>
        </p:spPr>
      </p:pic>
      <p:pic>
        <p:nvPicPr>
          <p:cNvPr id="16" name="图片 15" descr="鱼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0298" y="3795310"/>
            <a:ext cx="1178727" cy="785818"/>
          </a:xfrm>
          <a:prstGeom prst="rect">
            <a:avLst/>
          </a:prstGeom>
        </p:spPr>
      </p:pic>
      <p:sp>
        <p:nvSpPr>
          <p:cNvPr id="17" name="椭圆 16"/>
          <p:cNvSpPr/>
          <p:nvPr/>
        </p:nvSpPr>
        <p:spPr>
          <a:xfrm>
            <a:off x="3857620" y="408106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5357818" y="408106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 descr="猫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86446" y="3827188"/>
            <a:ext cx="1000132" cy="696381"/>
          </a:xfrm>
          <a:prstGeom prst="rect">
            <a:avLst/>
          </a:prstGeom>
        </p:spPr>
      </p:pic>
      <p:pic>
        <p:nvPicPr>
          <p:cNvPr id="20" name="图片 19" descr="猫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29454" y="3795310"/>
            <a:ext cx="1000132" cy="696381"/>
          </a:xfrm>
          <a:prstGeom prst="rect">
            <a:avLst/>
          </a:prstGeom>
        </p:spPr>
      </p:pic>
      <p:cxnSp>
        <p:nvCxnSpPr>
          <p:cNvPr id="22" name="直接连接符 21"/>
          <p:cNvCxnSpPr>
            <a:stCxn id="12" idx="1"/>
            <a:endCxn id="13" idx="2"/>
          </p:cNvCxnSpPr>
          <p:nvPr/>
        </p:nvCxnSpPr>
        <p:spPr>
          <a:xfrm rot="16200000" flipH="1">
            <a:off x="4618181" y="2198417"/>
            <a:ext cx="0" cy="1479274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rot="16200000" flipH="1">
            <a:off x="4668695" y="3412863"/>
            <a:ext cx="0" cy="1479274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直角三角形 20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1-1-3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24" name="标题 1">
            <a:extLst>
              <a:ext uri="{FF2B5EF4-FFF2-40B4-BE49-F238E27FC236}">
                <a16:creationId xmlns:a16="http://schemas.microsoft.com/office/drawing/2014/main" xmlns="" id="{11580939-59F7-44A3-BCE1-58221658B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709"/>
            <a:ext cx="8147248" cy="79208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856" y="831322"/>
            <a:ext cx="8229600" cy="725470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把数量相同的用线连起来</a:t>
            </a:r>
          </a:p>
        </p:txBody>
      </p:sp>
      <p:pic>
        <p:nvPicPr>
          <p:cNvPr id="4" name="图片 3" descr="连线1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3558" y="1848441"/>
            <a:ext cx="5908762" cy="3956823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3686698" y="2634259"/>
            <a:ext cx="1928826" cy="142876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直角三角形 4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1-1-4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xmlns="" id="{AE68C958-8473-455F-8ECE-36C7E9661B6A}"/>
              </a:ext>
            </a:extLst>
          </p:cNvPr>
          <p:cNvSpPr txBox="1">
            <a:spLocks/>
          </p:cNvSpPr>
          <p:nvPr/>
        </p:nvSpPr>
        <p:spPr>
          <a:xfrm>
            <a:off x="107504" y="27709"/>
            <a:ext cx="814724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连线1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2123669"/>
            <a:ext cx="6715172" cy="3681595"/>
          </a:xfrm>
          <a:prstGeom prst="rect">
            <a:avLst/>
          </a:prstGeom>
        </p:spPr>
      </p:pic>
      <p:sp>
        <p:nvSpPr>
          <p:cNvPr id="6" name="直角三角形 5"/>
          <p:cNvSpPr/>
          <p:nvPr/>
        </p:nvSpPr>
        <p:spPr>
          <a:xfrm>
            <a:off x="0" y="5877272"/>
            <a:ext cx="1619672" cy="980728"/>
          </a:xfrm>
          <a:prstGeom prst="rtTriangle">
            <a:avLst/>
          </a:prstGeom>
          <a:solidFill>
            <a:srgbClr val="00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1-1-5</a:t>
            </a:r>
            <a:endParaRPr lang="zh-CN" altLang="en-US" sz="1400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xmlns="" id="{15566383-E64C-4BB6-AA63-1744785639FE}"/>
              </a:ext>
            </a:extLst>
          </p:cNvPr>
          <p:cNvSpPr txBox="1">
            <a:spLocks/>
          </p:cNvSpPr>
          <p:nvPr/>
        </p:nvSpPr>
        <p:spPr>
          <a:xfrm>
            <a:off x="107504" y="27709"/>
            <a:ext cx="814724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rgbClr val="009944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BRONZE1-1</a:t>
            </a:r>
            <a:endParaRPr lang="zh-CN" altLang="en-US" sz="3200" dirty="0">
              <a:solidFill>
                <a:srgbClr val="009944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xmlns="" id="{FB8DC3FA-8D27-4B1D-9C09-091C05D3E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831322"/>
            <a:ext cx="8229600" cy="725470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把数量相同的用线连起来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b="1" dirty="0" smtClean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16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完成训练页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（对应章节：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BRONZE1-1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 descr="未来思维1.jpg"/>
          <p:cNvPicPr>
            <a:picLocks noChangeAspect="1"/>
          </p:cNvPicPr>
          <p:nvPr/>
        </p:nvPicPr>
        <p:blipFill rotWithShape="1">
          <a:blip r:embed="rId2"/>
          <a:srcRect t="4348" b="7904"/>
          <a:stretch/>
        </p:blipFill>
        <p:spPr>
          <a:xfrm>
            <a:off x="2483768" y="917349"/>
            <a:ext cx="3528392" cy="560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13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21297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0099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261</Words>
  <Application>Microsoft Office PowerPoint</Application>
  <PresentationFormat>全屏显示(4:3)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PowerPoint 演示文稿</vt:lpstr>
      <vt:lpstr>PowerPoint 演示文稿</vt:lpstr>
      <vt:lpstr>BRONZE1-1</vt:lpstr>
      <vt:lpstr>BRONZE1-1</vt:lpstr>
      <vt:lpstr>BRONZE1-1</vt:lpstr>
      <vt:lpstr>把数量相同的用线连起来</vt:lpstr>
      <vt:lpstr>把数量相同的用线连起来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AutoBVT</cp:lastModifiedBy>
  <cp:revision>28</cp:revision>
  <dcterms:created xsi:type="dcterms:W3CDTF">2020-10-27T08:19:49Z</dcterms:created>
  <dcterms:modified xsi:type="dcterms:W3CDTF">2020-12-16T10:13:46Z</dcterms:modified>
</cp:coreProperties>
</file>