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86" r:id="rId5"/>
    <p:sldId id="287" r:id="rId6"/>
    <p:sldId id="288" r:id="rId7"/>
    <p:sldId id="289" r:id="rId8"/>
    <p:sldId id="265" r:id="rId9"/>
    <p:sldId id="274" r:id="rId10"/>
    <p:sldId id="275" r:id="rId11"/>
    <p:sldId id="272" r:id="rId12"/>
    <p:sldId id="276" r:id="rId13"/>
    <p:sldId id="273" r:id="rId14"/>
    <p:sldId id="278" r:id="rId15"/>
    <p:sldId id="279" r:id="rId16"/>
    <p:sldId id="280" r:id="rId17"/>
    <p:sldId id="281" r:id="rId18"/>
    <p:sldId id="282" r:id="rId19"/>
    <p:sldId id="284" r:id="rId20"/>
    <p:sldId id="283" r:id="rId21"/>
    <p:sldId id="271" r:id="rId22"/>
    <p:sldId id="290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7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711E-7AA2-44DB-B600-1FDB7795272D}" type="datetimeFigureOut">
              <a:rPr lang="zh-CN" altLang="en-US" smtClean="0"/>
              <a:pPr/>
              <a:t>2020/12/16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330D-8EEF-486D-A8A6-578132BD3E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147C0661-0FE7-45EA-8998-0B8F072F8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636"/>
            <a:ext cx="3217843" cy="739123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1118668C-350A-4D6F-A84C-5F4A67F084FC}"/>
              </a:ext>
            </a:extLst>
          </p:cNvPr>
          <p:cNvSpPr/>
          <p:nvPr/>
        </p:nvSpPr>
        <p:spPr>
          <a:xfrm>
            <a:off x="2654787" y="2742361"/>
            <a:ext cx="3906434" cy="689336"/>
          </a:xfrm>
          <a:prstGeom prst="roundRect">
            <a:avLst/>
          </a:prstGeom>
          <a:solidFill>
            <a:srgbClr val="187FC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092A2"/>
              </a:solidFill>
            </a:endParaRPr>
          </a:p>
        </p:txBody>
      </p:sp>
      <p:sp>
        <p:nvSpPr>
          <p:cNvPr id="12" name="副标题 2">
            <a:extLst>
              <a:ext uri="{FF2B5EF4-FFF2-40B4-BE49-F238E27FC236}">
                <a16:creationId xmlns:a16="http://schemas.microsoft.com/office/drawing/2014/main" xmlns="" id="{1B08B42E-3330-4A49-B8CF-9B6523A2F27B}"/>
              </a:ext>
            </a:extLst>
          </p:cNvPr>
          <p:cNvSpPr txBox="1">
            <a:spLocks/>
          </p:cNvSpPr>
          <p:nvPr/>
        </p:nvSpPr>
        <p:spPr>
          <a:xfrm>
            <a:off x="1407604" y="2742361"/>
            <a:ext cx="6400800" cy="689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找规律</a:t>
            </a:r>
            <a:r>
              <a:rPr lang="en-US" altLang="zh-CN" sz="36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图形旋转</a:t>
            </a: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xmlns="" id="{25FE6C0F-776A-4FA9-B249-CD374B5C1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4" y="3798160"/>
            <a:ext cx="9144000" cy="1143008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187FC4"/>
                </a:solidFill>
                <a:latin typeface="楷体" pitchFamily="49" charset="-122"/>
                <a:ea typeface="楷体" pitchFamily="49" charset="-122"/>
              </a:rPr>
              <a:t>（对应练习册</a:t>
            </a:r>
            <a:r>
              <a:rPr lang="en-US" altLang="zh-CN" sz="3600" dirty="0">
                <a:solidFill>
                  <a:srgbClr val="187FC4"/>
                </a:solidFill>
                <a:latin typeface="楷体" pitchFamily="49" charset="-122"/>
                <a:ea typeface="楷体" pitchFamily="49" charset="-122"/>
              </a:rPr>
              <a:t>BRONZE14-2</a:t>
            </a:r>
            <a:r>
              <a:rPr lang="zh-CN" altLang="en-US" sz="3600" dirty="0">
                <a:solidFill>
                  <a:srgbClr val="187FC4"/>
                </a:solidFill>
                <a:latin typeface="楷体" pitchFamily="49" charset="-122"/>
                <a:ea typeface="楷体" pitchFamily="49" charset="-122"/>
              </a:rPr>
              <a:t>）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xmlns="" id="{9C6427B3-00B8-49C5-9826-BB153B8DF19D}"/>
              </a:ext>
            </a:extLst>
          </p:cNvPr>
          <p:cNvSpPr txBox="1"/>
          <p:nvPr/>
        </p:nvSpPr>
        <p:spPr>
          <a:xfrm>
            <a:off x="7019908" y="414531"/>
            <a:ext cx="1800493" cy="369332"/>
          </a:xfrm>
          <a:prstGeom prst="rect">
            <a:avLst/>
          </a:prstGeom>
          <a:solidFill>
            <a:srgbClr val="187FC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王晓辉老师提供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14-2-7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582830"/>
            <a:ext cx="2272729" cy="227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98854"/>
            <a:ext cx="2016224" cy="19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14-2-7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老师：表针顺时针转动一个弧度（从剪头尾部到顶端），指针应该从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转到哪里？哪位小朋友来做一下。（图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800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（一定强调是顺时针转动）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73F84C3D-3DAE-4E74-839D-889720818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>
                <a:solidFill>
                  <a:srgbClr val="187F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BRONZE14-2</a:t>
            </a:r>
            <a:endParaRPr lang="zh-CN" altLang="en-US" sz="3200" dirty="0">
              <a:solidFill>
                <a:srgbClr val="187F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384" y="2581449"/>
            <a:ext cx="2200721" cy="220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73" y="2869481"/>
            <a:ext cx="1969047" cy="192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14-2-8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2CD4EBE0-F5A9-49FF-92B0-B90E9BF4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14-2-8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857" y="256490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257" y="2797473"/>
            <a:ext cx="1969047" cy="192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14-2-9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AED20903-8E7E-4D08-B2BA-65391F518A35}"/>
              </a:ext>
            </a:extLst>
          </p:cNvPr>
          <p:cNvSpPr txBox="1">
            <a:spLocks/>
          </p:cNvSpPr>
          <p:nvPr/>
        </p:nvSpPr>
        <p:spPr>
          <a:xfrm>
            <a:off x="457200" y="8507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14-2-9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869481"/>
            <a:ext cx="1969047" cy="192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746261"/>
            <a:ext cx="2096962" cy="205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97971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14-2-10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3733509D-3487-494D-A56C-B4013CADE0A9}"/>
              </a:ext>
            </a:extLst>
          </p:cNvPr>
          <p:cNvSpPr txBox="1">
            <a:spLocks/>
          </p:cNvSpPr>
          <p:nvPr/>
        </p:nvSpPr>
        <p:spPr>
          <a:xfrm>
            <a:off x="457200" y="8507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14-2-10</a:t>
            </a:r>
            <a:r>
              <a:rPr lang="zh-CN" altLang="en-US" sz="24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（强调这是逆时针转动的）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2060848"/>
            <a:ext cx="8229600" cy="48574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老师：表的游戏好不好玩，老师还有一个好游戏，叫“跳格子”，你们想不想玩。老师出示图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，告诉小朋友怎样玩。</a:t>
            </a:r>
            <a:r>
              <a:rPr lang="zh-CN" altLang="en-US" sz="2800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（准备几个红色小五星）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695E86B1-7685-4C06-A8C6-D8A8C905175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dirty="0">
                <a:solidFill>
                  <a:srgbClr val="187FC4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BRONZE14-2</a:t>
            </a:r>
            <a:endParaRPr lang="zh-CN" altLang="en-US" sz="3200" dirty="0">
              <a:solidFill>
                <a:srgbClr val="187FC4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78981"/>
            <a:ext cx="2153858" cy="211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893790"/>
            <a:ext cx="1944216" cy="19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97971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14-2-11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0B6F5D85-169D-4C8C-90C4-086BA1BAFB56}"/>
              </a:ext>
            </a:extLst>
          </p:cNvPr>
          <p:cNvSpPr txBox="1">
            <a:spLocks/>
          </p:cNvSpPr>
          <p:nvPr/>
        </p:nvSpPr>
        <p:spPr>
          <a:xfrm>
            <a:off x="457200" y="8507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52936"/>
            <a:ext cx="2269406" cy="215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4991"/>
            <a:ext cx="1944216" cy="19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97971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14-2-12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xmlns="" id="{6E1697E7-CE14-4D36-8447-ED09A1F5FC46}"/>
              </a:ext>
            </a:extLst>
          </p:cNvPr>
          <p:cNvSpPr txBox="1">
            <a:spLocks/>
          </p:cNvSpPr>
          <p:nvPr/>
        </p:nvSpPr>
        <p:spPr>
          <a:xfrm>
            <a:off x="457200" y="8507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14-2-12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4565" y="2852936"/>
            <a:ext cx="2073473" cy="20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981" y="3205604"/>
            <a:ext cx="16973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97971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14-2-13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D4137966-A54A-4E23-856F-DAD907D04132}"/>
              </a:ext>
            </a:extLst>
          </p:cNvPr>
          <p:cNvSpPr txBox="1">
            <a:spLocks/>
          </p:cNvSpPr>
          <p:nvPr/>
        </p:nvSpPr>
        <p:spPr>
          <a:xfrm>
            <a:off x="457200" y="850702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965" y="2924944"/>
            <a:ext cx="16973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573" y="2454697"/>
            <a:ext cx="2100758" cy="212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97971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14-2-14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D44B815B-BCCD-44A7-B265-FFF842BA3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14-2-14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22534"/>
            <a:ext cx="8229600" cy="3870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导入</a:t>
            </a:r>
            <a:endParaRPr lang="en-US" altLang="zh-CN" sz="2800" b="1" dirty="0">
              <a:solidFill>
                <a:srgbClr val="187F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小朋友，今天老师问一个小问题，看哪位小朋友能告诉老师答案。想知道现在是什么时间。我们要看什么呀？想回答的小朋友请举手。老师这里有各种各样的表，你们见过哪个。（图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458325A0-50AF-4011-AF7F-8D9759E6E171}"/>
              </a:ext>
            </a:extLst>
          </p:cNvPr>
          <p:cNvSpPr/>
          <p:nvPr/>
        </p:nvSpPr>
        <p:spPr>
          <a:xfrm>
            <a:off x="2927303" y="548680"/>
            <a:ext cx="2974107" cy="892294"/>
          </a:xfrm>
          <a:prstGeom prst="roundRect">
            <a:avLst/>
          </a:prstGeom>
          <a:noFill/>
          <a:ln w="57150">
            <a:solidFill>
              <a:srgbClr val="187F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35C9AB3A-DFE5-47B6-BFB1-100BB0205721}"/>
              </a:ext>
            </a:extLst>
          </p:cNvPr>
          <p:cNvSpPr/>
          <p:nvPr/>
        </p:nvSpPr>
        <p:spPr>
          <a:xfrm>
            <a:off x="2927303" y="534976"/>
            <a:ext cx="1135825" cy="929955"/>
          </a:xfrm>
          <a:prstGeom prst="roundRect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xmlns="" id="{602EF4DB-3548-45DA-8849-B32F92C4E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548680"/>
            <a:ext cx="1302817" cy="541429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BRONZE</a:t>
            </a:r>
            <a:endParaRPr lang="zh-CN" altLang="en-US" sz="2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662E243-983E-4202-AE4B-AB9F5E49D5A0}"/>
              </a:ext>
            </a:extLst>
          </p:cNvPr>
          <p:cNvSpPr/>
          <p:nvPr/>
        </p:nvSpPr>
        <p:spPr>
          <a:xfrm>
            <a:off x="4351327" y="716680"/>
            <a:ext cx="1261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摆图形</a:t>
            </a:r>
            <a:endParaRPr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296F246-B539-41C4-A234-0141D39C112C}"/>
              </a:ext>
            </a:extLst>
          </p:cNvPr>
          <p:cNvSpPr txBox="1"/>
          <p:nvPr/>
        </p:nvSpPr>
        <p:spPr>
          <a:xfrm>
            <a:off x="2700525" y="978290"/>
            <a:ext cx="157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14-2</a:t>
            </a:r>
            <a:endParaRPr lang="zh-CN" altLang="en-US" sz="20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557" y="2636912"/>
            <a:ext cx="2133120" cy="208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005" y="3062709"/>
            <a:ext cx="169731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直角三角形 5"/>
          <p:cNvSpPr/>
          <p:nvPr/>
        </p:nvSpPr>
        <p:spPr>
          <a:xfrm>
            <a:off x="0" y="5877272"/>
            <a:ext cx="197971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14-2-15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xmlns="" id="{A61E9AB7-CAFE-4521-B599-B83C06E17E0C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教师出示图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14-2-15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97552" cy="850106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完成训练页</a:t>
            </a:r>
          </a:p>
        </p:txBody>
      </p:sp>
      <p:pic>
        <p:nvPicPr>
          <p:cNvPr id="3" name="图片 2" descr="图形旋转.jpg"/>
          <p:cNvPicPr>
            <a:picLocks noChangeAspect="1"/>
          </p:cNvPicPr>
          <p:nvPr/>
        </p:nvPicPr>
        <p:blipFill rotWithShape="1">
          <a:blip r:embed="rId2" cstate="print"/>
          <a:srcRect l="5882" r="5882" b="4211"/>
          <a:stretch/>
        </p:blipFill>
        <p:spPr>
          <a:xfrm>
            <a:off x="2987824" y="1474934"/>
            <a:ext cx="3240360" cy="46903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129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313549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表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052736"/>
            <a:ext cx="4896544" cy="4896544"/>
          </a:xfrm>
          <a:prstGeom prst="rect">
            <a:avLst/>
          </a:prstGeom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14-2-1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表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7647" y="1412776"/>
            <a:ext cx="3930538" cy="3910885"/>
          </a:xfrm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14-2-2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表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9353" y="1340768"/>
            <a:ext cx="4630879" cy="4121529"/>
          </a:xfrm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14-2-3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表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37952" y="1600201"/>
            <a:ext cx="1822753" cy="3989040"/>
          </a:xfrm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14-2-4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表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476672"/>
            <a:ext cx="4978374" cy="5721499"/>
          </a:xfrm>
        </p:spPr>
      </p:pic>
      <p:sp>
        <p:nvSpPr>
          <p:cNvPr id="5" name="直角三角形 4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14-2-5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B54FDD93-E5AD-43D9-AEA5-8D8C77F6C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0734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800" b="1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活动过程</a:t>
            </a:r>
            <a:endParaRPr lang="en-US" altLang="zh-CN" sz="2800" b="1" dirty="0">
              <a:solidFill>
                <a:srgbClr val="187F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今天老师带来了一个特殊的表，要跟小朋友一起玩一个“转转转”的游戏，你们想不想跟老师一起玩呢。（老师设计好一个表盘，汁儿可以转动）。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老师出示表（图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），老师说：这只表有点特殊吧。老师说一下，我们要玩的游戏是老师在表的旁边放上一个转动符号，请小朋友按照符号提示，将表针转到正确的位置。老师先来做一个示范。（图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14-2-7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400" dirty="0">
                <a:solidFill>
                  <a:srgbClr val="187FC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（先认识顺时针和逆时针）</a:t>
            </a:r>
            <a:endParaRPr lang="en-US" altLang="zh-CN" sz="2400" dirty="0">
              <a:solidFill>
                <a:srgbClr val="187FC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None/>
            </a:pP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endParaRPr lang="zh-CN" alt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9271" y="1660327"/>
            <a:ext cx="4144937" cy="41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直角三角形 3"/>
          <p:cNvSpPr/>
          <p:nvPr/>
        </p:nvSpPr>
        <p:spPr>
          <a:xfrm>
            <a:off x="0" y="5877272"/>
            <a:ext cx="1619672" cy="980728"/>
          </a:xfrm>
          <a:prstGeom prst="rtTriangle">
            <a:avLst/>
          </a:prstGeom>
          <a:solidFill>
            <a:srgbClr val="187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14-2-6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344</Words>
  <Application>Microsoft Office PowerPoint</Application>
  <PresentationFormat>全屏显示(4:3)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PowerPoint 演示文稿</vt:lpstr>
      <vt:lpstr>BRONZE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教师出示图14-2-7</vt:lpstr>
      <vt:lpstr>BRONZE14-2</vt:lpstr>
      <vt:lpstr>教师出示图14-2-8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教师出示图14-2-14</vt:lpstr>
      <vt:lpstr>PowerPoint 演示文稿</vt:lpstr>
      <vt:lpstr>3. 完成训练页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AutoBVT</cp:lastModifiedBy>
  <cp:revision>50</cp:revision>
  <dcterms:created xsi:type="dcterms:W3CDTF">2020-10-27T08:19:49Z</dcterms:created>
  <dcterms:modified xsi:type="dcterms:W3CDTF">2020-12-16T10:15:29Z</dcterms:modified>
</cp:coreProperties>
</file>