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6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44"/>
    <a:srgbClr val="F09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5156A6A0-6FAD-4062-A758-5DC09B1486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9636"/>
            <a:ext cx="3217843" cy="739123"/>
          </a:xfrm>
          <a:prstGeom prst="rect">
            <a:avLst/>
          </a:prstGeom>
        </p:spPr>
      </p:pic>
      <p:sp>
        <p:nvSpPr>
          <p:cNvPr id="7" name="TextBox 3">
            <a:extLst>
              <a:ext uri="{FF2B5EF4-FFF2-40B4-BE49-F238E27FC236}">
                <a16:creationId xmlns:a16="http://schemas.microsoft.com/office/drawing/2014/main" xmlns="" id="{4290D582-B489-4942-9EA2-08F1D568F6FC}"/>
              </a:ext>
            </a:extLst>
          </p:cNvPr>
          <p:cNvSpPr txBox="1"/>
          <p:nvPr/>
        </p:nvSpPr>
        <p:spPr>
          <a:xfrm>
            <a:off x="6998451" y="414531"/>
            <a:ext cx="1800493" cy="369332"/>
          </a:xfrm>
          <a:prstGeom prst="rect">
            <a:avLst/>
          </a:prstGeom>
          <a:solidFill>
            <a:srgbClr val="009944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王晓辉老师提供</a:t>
            </a:r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xmlns="" id="{51BCA4B2-EB75-45F5-8E95-4177F42CD458}"/>
              </a:ext>
            </a:extLst>
          </p:cNvPr>
          <p:cNvSpPr/>
          <p:nvPr/>
        </p:nvSpPr>
        <p:spPr>
          <a:xfrm>
            <a:off x="3599892" y="2742361"/>
            <a:ext cx="1944216" cy="689336"/>
          </a:xfrm>
          <a:prstGeom prst="roundRect">
            <a:avLst/>
          </a:prstGeom>
          <a:solidFill>
            <a:srgbClr val="00B050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092A2"/>
              </a:solidFill>
            </a:endParaRPr>
          </a:p>
        </p:txBody>
      </p:sp>
      <p:sp>
        <p:nvSpPr>
          <p:cNvPr id="14" name="副标题 2">
            <a:extLst>
              <a:ext uri="{FF2B5EF4-FFF2-40B4-BE49-F238E27FC236}">
                <a16:creationId xmlns:a16="http://schemas.microsoft.com/office/drawing/2014/main" xmlns="" id="{478AC6A6-7621-4383-B43A-A76DCCFACCA4}"/>
              </a:ext>
            </a:extLst>
          </p:cNvPr>
          <p:cNvSpPr txBox="1">
            <a:spLocks/>
          </p:cNvSpPr>
          <p:nvPr/>
        </p:nvSpPr>
        <p:spPr>
          <a:xfrm>
            <a:off x="1407604" y="2742361"/>
            <a:ext cx="6400800" cy="689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找规律</a:t>
            </a:r>
          </a:p>
        </p:txBody>
      </p:sp>
      <p:sp>
        <p:nvSpPr>
          <p:cNvPr id="15" name="副标题 2">
            <a:extLst>
              <a:ext uri="{FF2B5EF4-FFF2-40B4-BE49-F238E27FC236}">
                <a16:creationId xmlns:a16="http://schemas.microsoft.com/office/drawing/2014/main" xmlns="" id="{AA597444-FCC1-48F8-B76A-CC5BBDDE676A}"/>
              </a:ext>
            </a:extLst>
          </p:cNvPr>
          <p:cNvSpPr txBox="1">
            <a:spLocks/>
          </p:cNvSpPr>
          <p:nvPr/>
        </p:nvSpPr>
        <p:spPr>
          <a:xfrm>
            <a:off x="36004" y="3798160"/>
            <a:ext cx="914400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dirty="0">
                <a:solidFill>
                  <a:srgbClr val="009944"/>
                </a:solidFill>
                <a:latin typeface="楷体" pitchFamily="49" charset="-122"/>
                <a:ea typeface="楷体" pitchFamily="49" charset="-122"/>
              </a:rPr>
              <a:t>（对应练习册</a:t>
            </a:r>
            <a:r>
              <a:rPr lang="en-US" altLang="zh-CN" sz="3600" dirty="0">
                <a:solidFill>
                  <a:srgbClr val="009944"/>
                </a:solidFill>
                <a:latin typeface="楷体" pitchFamily="49" charset="-122"/>
                <a:ea typeface="楷体" pitchFamily="49" charset="-122"/>
              </a:rPr>
              <a:t>BRONZE2-1</a:t>
            </a:r>
            <a:r>
              <a:rPr lang="zh-CN" altLang="en-US" sz="3600" dirty="0">
                <a:solidFill>
                  <a:srgbClr val="009944"/>
                </a:solidFill>
                <a:latin typeface="楷体" pitchFamily="49" charset="-122"/>
                <a:ea typeface="楷体" pitchFamily="49" charset="-122"/>
              </a:rPr>
              <a:t>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71400"/>
            <a:ext cx="8640960" cy="6641976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导入</a:t>
            </a:r>
            <a:endParaRPr lang="en-US" altLang="zh-CN" sz="1600" b="1" dirty="0">
              <a:solidFill>
                <a:srgbClr val="0099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教师出示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条鱼，一条大鱼一条小鱼，问幼儿是谁和谁？（引导幼儿说出：鱼妈妈和鱼宝宝），再增加一组（鱼妈妈和鱼宝宝），问幼儿，又有谁来了？（第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页）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活动过程</a:t>
            </a:r>
            <a:endParaRPr lang="en-US" altLang="zh-CN" sz="1600" b="1" dirty="0">
              <a:solidFill>
                <a:srgbClr val="0099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认识排列规律。教师问小朋友，有几个鱼妈妈，几个鱼宝宝？它们是怎么排队的？（引导幼儿说出一个妈妈和一个宝宝，一个妈妈和一个宝宝）。（图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2-1-1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找排列规律。小朋友，老师这里还有几个小动物，谁说一说，它们是怎么排队的。（图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2-1-2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教师出示三角形和正方形（两组），问小朋友，你们看这里有什么图形，它们是怎么排队的？ 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2-1-3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补缺。老师这里还有一组图片，他们都排好队了，你们帮老师看一看，缺了哪个图片？ （图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2-1-4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内容占位符 7" descr="鱼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75153" y="2708920"/>
            <a:ext cx="1709687" cy="1224136"/>
          </a:xfrm>
        </p:spPr>
      </p:pic>
      <p:pic>
        <p:nvPicPr>
          <p:cNvPr id="9" name="内容占位符 7" descr="鱼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91377" y="3284984"/>
            <a:ext cx="804559" cy="576064"/>
          </a:xfrm>
          <a:prstGeom prst="rect">
            <a:avLst/>
          </a:prstGeom>
        </p:spPr>
      </p:pic>
      <p:pic>
        <p:nvPicPr>
          <p:cNvPr id="10" name="内容占位符 7" descr="鱼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75553" y="2708920"/>
            <a:ext cx="1709687" cy="1224136"/>
          </a:xfrm>
          <a:prstGeom prst="rect">
            <a:avLst/>
          </a:prstGeom>
        </p:spPr>
      </p:pic>
      <p:pic>
        <p:nvPicPr>
          <p:cNvPr id="11" name="内容占位符 7" descr="鱼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91777" y="3284984"/>
            <a:ext cx="804559" cy="576064"/>
          </a:xfrm>
          <a:prstGeom prst="rect">
            <a:avLst/>
          </a:prstGeom>
        </p:spPr>
      </p:pic>
      <p:cxnSp>
        <p:nvCxnSpPr>
          <p:cNvPr id="12" name="直接连接符 11"/>
          <p:cNvCxnSpPr/>
          <p:nvPr/>
        </p:nvCxnSpPr>
        <p:spPr>
          <a:xfrm>
            <a:off x="827584" y="4077072"/>
            <a:ext cx="7560840" cy="0"/>
          </a:xfrm>
          <a:prstGeom prst="line">
            <a:avLst/>
          </a:prstGeom>
          <a:ln>
            <a:headEnd type="none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直角三角形 12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2-1-1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C8EC386C-1970-4A44-B7C2-7BEADFD31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BRONZE2-1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内容占位符 13" descr="鳄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2420888"/>
            <a:ext cx="1872208" cy="1872208"/>
          </a:xfrm>
        </p:spPr>
      </p:pic>
      <p:pic>
        <p:nvPicPr>
          <p:cNvPr id="15" name="图片 14" descr="乌龟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3356992"/>
            <a:ext cx="936104" cy="625317"/>
          </a:xfrm>
          <a:prstGeom prst="rect">
            <a:avLst/>
          </a:prstGeom>
        </p:spPr>
      </p:pic>
      <p:pic>
        <p:nvPicPr>
          <p:cNvPr id="16" name="内容占位符 13" descr="鳄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420888"/>
            <a:ext cx="1872208" cy="1872208"/>
          </a:xfrm>
          <a:prstGeom prst="rect">
            <a:avLst/>
          </a:prstGeom>
        </p:spPr>
      </p:pic>
      <p:pic>
        <p:nvPicPr>
          <p:cNvPr id="17" name="图片 16" descr="乌龟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356992"/>
            <a:ext cx="936104" cy="625317"/>
          </a:xfrm>
          <a:prstGeom prst="rect">
            <a:avLst/>
          </a:prstGeom>
        </p:spPr>
      </p:pic>
      <p:pic>
        <p:nvPicPr>
          <p:cNvPr id="18" name="内容占位符 13" descr="鳄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420888"/>
            <a:ext cx="1872208" cy="1872208"/>
          </a:xfrm>
          <a:prstGeom prst="rect">
            <a:avLst/>
          </a:prstGeom>
        </p:spPr>
      </p:pic>
      <p:pic>
        <p:nvPicPr>
          <p:cNvPr id="19" name="图片 18" descr="乌龟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3356992"/>
            <a:ext cx="936104" cy="625317"/>
          </a:xfrm>
          <a:prstGeom prst="rect">
            <a:avLst/>
          </a:prstGeom>
        </p:spPr>
      </p:pic>
      <p:cxnSp>
        <p:nvCxnSpPr>
          <p:cNvPr id="20" name="直接连接符 19"/>
          <p:cNvCxnSpPr/>
          <p:nvPr/>
        </p:nvCxnSpPr>
        <p:spPr>
          <a:xfrm>
            <a:off x="899592" y="4293096"/>
            <a:ext cx="7560840" cy="0"/>
          </a:xfrm>
          <a:prstGeom prst="line">
            <a:avLst/>
          </a:prstGeom>
          <a:ln>
            <a:headEnd type="none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直角三角形 9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2-1-2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A061AF1F-FD32-48B7-9D25-528197C69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BRONZE2-1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等腰三角形 23"/>
          <p:cNvSpPr/>
          <p:nvPr/>
        </p:nvSpPr>
        <p:spPr>
          <a:xfrm>
            <a:off x="971600" y="2780928"/>
            <a:ext cx="918822" cy="79208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2267744" y="2780928"/>
            <a:ext cx="792088" cy="7920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等腰三角形 25"/>
          <p:cNvSpPr/>
          <p:nvPr/>
        </p:nvSpPr>
        <p:spPr>
          <a:xfrm>
            <a:off x="3491880" y="2780928"/>
            <a:ext cx="918822" cy="79208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4788024" y="2780928"/>
            <a:ext cx="792088" cy="7920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27"/>
          <p:cNvSpPr/>
          <p:nvPr/>
        </p:nvSpPr>
        <p:spPr>
          <a:xfrm>
            <a:off x="5868144" y="2780928"/>
            <a:ext cx="918822" cy="79208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7236296" y="2780928"/>
            <a:ext cx="792088" cy="7920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3" name="直接连接符 32"/>
          <p:cNvCxnSpPr/>
          <p:nvPr/>
        </p:nvCxnSpPr>
        <p:spPr>
          <a:xfrm>
            <a:off x="827584" y="4005064"/>
            <a:ext cx="7560840" cy="0"/>
          </a:xfrm>
          <a:prstGeom prst="line">
            <a:avLst/>
          </a:prstGeom>
          <a:ln>
            <a:headEnd type="none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直角三角形 9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2-1-3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E0F4CEBE-5D9E-45C8-92C6-A579E294E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BRONZE2-1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2267744" y="2708920"/>
            <a:ext cx="792088" cy="7920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7236296" y="2708920"/>
            <a:ext cx="792088" cy="7920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1043608" y="2708920"/>
            <a:ext cx="792088" cy="7920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563888" y="2708920"/>
            <a:ext cx="792088" cy="7920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012160" y="2708920"/>
            <a:ext cx="792088" cy="7920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4499992" y="3573016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直角三角形 8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2-1-4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xmlns="" id="{DD3306EA-27D0-49C0-BB44-2B0B178A0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BRONZE2-1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576064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b="1" dirty="0" smtClean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完成训练页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（对应章节：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BRONZE2-1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pic>
        <p:nvPicPr>
          <p:cNvPr id="4" name="图片 3" descr="3.jpg"/>
          <p:cNvPicPr>
            <a:picLocks noChangeAspect="1"/>
          </p:cNvPicPr>
          <p:nvPr/>
        </p:nvPicPr>
        <p:blipFill rotWithShape="1">
          <a:blip r:embed="rId2" cstate="print"/>
          <a:srcRect t="5845" b="10345"/>
          <a:stretch/>
        </p:blipFill>
        <p:spPr>
          <a:xfrm>
            <a:off x="2555776" y="980728"/>
            <a:ext cx="3625544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90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21297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232</Words>
  <Application>Microsoft Office PowerPoint</Application>
  <PresentationFormat>全屏显示(4:3)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BRONZE2-1</vt:lpstr>
      <vt:lpstr>BRONZE2-1</vt:lpstr>
      <vt:lpstr>BRONZE2-1</vt:lpstr>
      <vt:lpstr>BRONZE2-1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AutoBVT</cp:lastModifiedBy>
  <cp:revision>36</cp:revision>
  <dcterms:created xsi:type="dcterms:W3CDTF">2020-10-27T08:19:49Z</dcterms:created>
  <dcterms:modified xsi:type="dcterms:W3CDTF">2020-12-16T10:13:50Z</dcterms:modified>
</cp:coreProperties>
</file>